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Parson" initials="AP" lastIdx="2" clrIdx="0">
    <p:extLst>
      <p:ext uri="{19B8F6BF-5375-455C-9EA6-DF929625EA0E}">
        <p15:presenceInfo xmlns:p15="http://schemas.microsoft.com/office/powerpoint/2012/main" userId="4a5793a1a68d0dd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99E2BE-D476-494F-B27C-F7B0D197010D}" v="51" dt="2020-11-13T20:53:10.5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5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13T15:11:21.755" idx="1">
    <p:pos x="10" y="10"/>
    <p:text>Inspiration for this template from    https://learn.g2.com/employee-journey-mapping and https://learn.g2.com/employee-journey-mapping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5" indent="0" algn="ctr">
              <a:buNone/>
              <a:defRPr sz="1500"/>
            </a:lvl2pPr>
            <a:lvl3pPr marL="685808" indent="0" algn="ctr">
              <a:buNone/>
              <a:defRPr sz="1350"/>
            </a:lvl3pPr>
            <a:lvl4pPr marL="1028713" indent="0" algn="ctr">
              <a:buNone/>
              <a:defRPr sz="1200"/>
            </a:lvl4pPr>
            <a:lvl5pPr marL="1371617" indent="0" algn="ctr">
              <a:buNone/>
              <a:defRPr sz="1200"/>
            </a:lvl5pPr>
            <a:lvl6pPr marL="1714521" indent="0" algn="ctr">
              <a:buNone/>
              <a:defRPr sz="1200"/>
            </a:lvl6pPr>
            <a:lvl7pPr marL="2057426" indent="0" algn="ctr">
              <a:buNone/>
              <a:defRPr sz="1200"/>
            </a:lvl7pPr>
            <a:lvl8pPr marL="2400330" indent="0" algn="ctr">
              <a:buNone/>
              <a:defRPr sz="1200"/>
            </a:lvl8pPr>
            <a:lvl9pPr marL="2743234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2C23-E1DE-44F8-9B5A-FD1FF04AB619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6D29-F012-40E1-B1EC-BDBBC384CB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2C23-E1DE-44F8-9B5A-FD1FF04AB619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6D29-F012-40E1-B1EC-BDBBC384CB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84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2C23-E1DE-44F8-9B5A-FD1FF04AB619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6D29-F012-40E1-B1EC-BDBBC384CB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67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2C23-E1DE-44F8-9B5A-FD1FF04AB619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6D29-F012-40E1-B1EC-BDBBC384CB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65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8159050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2C23-E1DE-44F8-9B5A-FD1FF04AB619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6D29-F012-40E1-B1EC-BDBBC384CB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0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2C23-E1DE-44F8-9B5A-FD1FF04AB619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6D29-F012-40E1-B1EC-BDBBC384CB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45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6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4453468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4453468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2C23-E1DE-44F8-9B5A-FD1FF04AB619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6D29-F012-40E1-B1EC-BDBBC384CB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13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2C23-E1DE-44F8-9B5A-FD1FF04AB619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6D29-F012-40E1-B1EC-BDBBC384CB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3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2C23-E1DE-44F8-9B5A-FD1FF04AB619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6D29-F012-40E1-B1EC-BDBBC384CB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83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755427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2C23-E1DE-44F8-9B5A-FD1FF04AB619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6D29-F012-40E1-B1EC-BDBBC384CB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3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755427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5" indent="0">
              <a:buNone/>
              <a:defRPr sz="2100"/>
            </a:lvl2pPr>
            <a:lvl3pPr marL="685808" indent="0">
              <a:buNone/>
              <a:defRPr sz="1800"/>
            </a:lvl3pPr>
            <a:lvl4pPr marL="1028713" indent="0">
              <a:buNone/>
              <a:defRPr sz="1500"/>
            </a:lvl4pPr>
            <a:lvl5pPr marL="1371617" indent="0">
              <a:buNone/>
              <a:defRPr sz="1500"/>
            </a:lvl5pPr>
            <a:lvl6pPr marL="1714521" indent="0">
              <a:buNone/>
              <a:defRPr sz="1500"/>
            </a:lvl6pPr>
            <a:lvl7pPr marL="2057426" indent="0">
              <a:buNone/>
              <a:defRPr sz="1500"/>
            </a:lvl7pPr>
            <a:lvl8pPr marL="2400330" indent="0">
              <a:buNone/>
              <a:defRPr sz="1500"/>
            </a:lvl8pPr>
            <a:lvl9pPr marL="2743234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2C23-E1DE-44F8-9B5A-FD1FF04AB619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6D29-F012-40E1-B1EC-BDBBC384CB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74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649116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52C23-E1DE-44F8-9B5A-FD1FF04AB619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11300182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66D29-F012-40E1-B1EC-BDBBC384CB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70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8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2" indent="-171452" algn="l" defTabSz="68580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6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61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5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69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74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8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82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87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5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8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6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51CE0D2-2C2A-4979-8D88-64DF2EB6F7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16653"/>
              </p:ext>
            </p:extLst>
          </p:nvPr>
        </p:nvGraphicFramePr>
        <p:xfrm>
          <a:off x="228601" y="1781502"/>
          <a:ext cx="6400799" cy="670821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047404">
                  <a:extLst>
                    <a:ext uri="{9D8B030D-6E8A-4147-A177-3AD203B41FA5}">
                      <a16:colId xmlns:a16="http://schemas.microsoft.com/office/drawing/2014/main" val="51556009"/>
                    </a:ext>
                  </a:extLst>
                </a:gridCol>
                <a:gridCol w="1070679">
                  <a:extLst>
                    <a:ext uri="{9D8B030D-6E8A-4147-A177-3AD203B41FA5}">
                      <a16:colId xmlns:a16="http://schemas.microsoft.com/office/drawing/2014/main" val="2239841384"/>
                    </a:ext>
                  </a:extLst>
                </a:gridCol>
                <a:gridCol w="1070679">
                  <a:extLst>
                    <a:ext uri="{9D8B030D-6E8A-4147-A177-3AD203B41FA5}">
                      <a16:colId xmlns:a16="http://schemas.microsoft.com/office/drawing/2014/main" val="2662390711"/>
                    </a:ext>
                  </a:extLst>
                </a:gridCol>
                <a:gridCol w="1070679">
                  <a:extLst>
                    <a:ext uri="{9D8B030D-6E8A-4147-A177-3AD203B41FA5}">
                      <a16:colId xmlns:a16="http://schemas.microsoft.com/office/drawing/2014/main" val="1473658230"/>
                    </a:ext>
                  </a:extLst>
                </a:gridCol>
                <a:gridCol w="1070679">
                  <a:extLst>
                    <a:ext uri="{9D8B030D-6E8A-4147-A177-3AD203B41FA5}">
                      <a16:colId xmlns:a16="http://schemas.microsoft.com/office/drawing/2014/main" val="878510294"/>
                    </a:ext>
                  </a:extLst>
                </a:gridCol>
                <a:gridCol w="1070679">
                  <a:extLst>
                    <a:ext uri="{9D8B030D-6E8A-4147-A177-3AD203B41FA5}">
                      <a16:colId xmlns:a16="http://schemas.microsoft.com/office/drawing/2014/main" val="3359832085"/>
                    </a:ext>
                  </a:extLst>
                </a:gridCol>
              </a:tblGrid>
              <a:tr h="9572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EMPLOYEE JOURNEY STAGE 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STAGE 1 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STAGE 2 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STAGE 3 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STAGE 4 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STAGE 5 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87892775"/>
                  </a:ext>
                </a:extLst>
              </a:tr>
              <a:tr h="90868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EMPLOYEE GOALS &amp; EXPECTATIONS 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What is the Persona seeking to achieve and what do they expect?</a:t>
                      </a:r>
                    </a:p>
                  </a:txBody>
                  <a:tcPr marL="51435" marR="51435" marT="25718" marB="25718" anchor="ctr" anchorCtr="1"/>
                </a:tc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51435" marR="51435" marT="25718" marB="25718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328351989"/>
                  </a:ext>
                </a:extLst>
              </a:tr>
              <a:tr h="95725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PROCESS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What steps does the Persona take in this stage? </a:t>
                      </a:r>
                    </a:p>
                  </a:txBody>
                  <a:tcPr marL="51435" marR="51435" marT="25718" marB="25718" anchor="ctr" anchorCtr="1"/>
                </a:tc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51435" marR="51435" marT="25718" marB="25718" anchor="ctr" anchorCtr="1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529955927"/>
                  </a:ext>
                </a:extLst>
              </a:tr>
              <a:tr h="1080137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TOUCHPOINTS 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What people, systems, tools or organizations does this Persona use/contact? </a:t>
                      </a:r>
                    </a:p>
                  </a:txBody>
                  <a:tcPr marL="51435" marR="51435" marT="25718" marB="25718" anchor="ctr" anchorCtr="1"/>
                </a:tc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51435" marR="51435" marT="25718" marB="25718" anchor="ctr" anchorCtr="1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908232176"/>
                  </a:ext>
                </a:extLst>
              </a:tr>
              <a:tr h="767495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EMPLOYEE EXPERIENCE / FEELINGS 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How is the Persona feeling about the process/stage? </a:t>
                      </a:r>
                    </a:p>
                  </a:txBody>
                  <a:tcPr marL="51435" marR="51435" marT="25718" marB="25718" anchor="ctr" anchorCtr="1"/>
                </a:tc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51435" marR="51435" marT="25718" marB="25718" anchor="ctr" anchorCtr="1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285583535"/>
                  </a:ext>
                </a:extLst>
              </a:tr>
              <a:tr h="95725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PROBLEMS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What are the issues that the Persona encounters? </a:t>
                      </a:r>
                    </a:p>
                  </a:txBody>
                  <a:tcPr marL="51435" marR="51435" marT="25718" marB="25718" anchor="ctr" anchorCtr="1"/>
                </a:tc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51435" marR="51435" marT="25718" marB="25718" anchor="ctr" anchorCtr="1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011477497"/>
                  </a:ext>
                </a:extLst>
              </a:tr>
              <a:tr h="1080137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SOLUTIONS &amp; ACTION ITEMS 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What can be done to fix problems and improve employee experience? </a:t>
                      </a:r>
                    </a:p>
                  </a:txBody>
                  <a:tcPr marL="51435" marR="51435" marT="25718" marB="25718" anchor="ctr" anchorCtr="1"/>
                </a:tc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51435" marR="51435" marT="25718" marB="25718" anchor="ctr" anchorCtr="1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7500769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A3EA101-1572-4525-AB51-012A9F28EFAA}"/>
              </a:ext>
            </a:extLst>
          </p:cNvPr>
          <p:cNvSpPr txBox="1"/>
          <p:nvPr/>
        </p:nvSpPr>
        <p:spPr>
          <a:xfrm>
            <a:off x="289791" y="1166537"/>
            <a:ext cx="5098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Persona: ______________________________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51A3A6-B300-4189-B45E-5302DBF3CBF5}"/>
              </a:ext>
            </a:extLst>
          </p:cNvPr>
          <p:cNvSpPr txBox="1"/>
          <p:nvPr/>
        </p:nvSpPr>
        <p:spPr>
          <a:xfrm>
            <a:off x="369689" y="240423"/>
            <a:ext cx="6199789" cy="5233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1" b="1" dirty="0"/>
              <a:t>Employee Journey Map Template 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DB152B9-E354-4B2A-B1EB-1F38BDFD09E8}"/>
              </a:ext>
            </a:extLst>
          </p:cNvPr>
          <p:cNvSpPr/>
          <p:nvPr/>
        </p:nvSpPr>
        <p:spPr>
          <a:xfrm>
            <a:off x="2428630" y="5759273"/>
            <a:ext cx="4200770" cy="456475"/>
          </a:xfrm>
          <a:custGeom>
            <a:avLst/>
            <a:gdLst>
              <a:gd name="connsiteX0" fmla="*/ 0 w 4200769"/>
              <a:gd name="connsiteY0" fmla="*/ 37846 h 456475"/>
              <a:gd name="connsiteX1" fmla="*/ 426128 w 4200769"/>
              <a:gd name="connsiteY1" fmla="*/ 295299 h 456475"/>
              <a:gd name="connsiteX2" fmla="*/ 1233996 w 4200769"/>
              <a:gd name="connsiteY2" fmla="*/ 179889 h 456475"/>
              <a:gd name="connsiteX3" fmla="*/ 1828800 w 4200769"/>
              <a:gd name="connsiteY3" fmla="*/ 144379 h 456475"/>
              <a:gd name="connsiteX4" fmla="*/ 2441359 w 4200769"/>
              <a:gd name="connsiteY4" fmla="*/ 455097 h 456475"/>
              <a:gd name="connsiteX5" fmla="*/ 3018407 w 4200769"/>
              <a:gd name="connsiteY5" fmla="*/ 2336 h 456475"/>
              <a:gd name="connsiteX6" fmla="*/ 4092605 w 4200769"/>
              <a:gd name="connsiteY6" fmla="*/ 277544 h 456475"/>
              <a:gd name="connsiteX7" fmla="*/ 4163627 w 4200769"/>
              <a:gd name="connsiteY7" fmla="*/ 268666 h 456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769" h="456475">
                <a:moveTo>
                  <a:pt x="0" y="37846"/>
                </a:moveTo>
                <a:cubicBezTo>
                  <a:pt x="110231" y="154735"/>
                  <a:pt x="220462" y="271625"/>
                  <a:pt x="426128" y="295299"/>
                </a:cubicBezTo>
                <a:cubicBezTo>
                  <a:pt x="631794" y="318973"/>
                  <a:pt x="1000217" y="205042"/>
                  <a:pt x="1233996" y="179889"/>
                </a:cubicBezTo>
                <a:cubicBezTo>
                  <a:pt x="1467775" y="154736"/>
                  <a:pt x="1627573" y="98511"/>
                  <a:pt x="1828800" y="144379"/>
                </a:cubicBezTo>
                <a:cubicBezTo>
                  <a:pt x="2030027" y="190247"/>
                  <a:pt x="2243091" y="478771"/>
                  <a:pt x="2441359" y="455097"/>
                </a:cubicBezTo>
                <a:cubicBezTo>
                  <a:pt x="2639627" y="431423"/>
                  <a:pt x="2743199" y="31928"/>
                  <a:pt x="3018407" y="2336"/>
                </a:cubicBezTo>
                <a:cubicBezTo>
                  <a:pt x="3293615" y="-27256"/>
                  <a:pt x="3901735" y="233156"/>
                  <a:pt x="4092605" y="277544"/>
                </a:cubicBezTo>
                <a:cubicBezTo>
                  <a:pt x="4283475" y="321932"/>
                  <a:pt x="4163627" y="268666"/>
                  <a:pt x="4163627" y="26866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Graphic 18" descr="Worried face with solid fill">
            <a:extLst>
              <a:ext uri="{FF2B5EF4-FFF2-40B4-BE49-F238E27FC236}">
                <a16:creationId xmlns:a16="http://schemas.microsoft.com/office/drawing/2014/main" id="{24C1CBF1-E963-47BB-88C8-E125844C2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4400" y="5756902"/>
            <a:ext cx="428935" cy="428935"/>
          </a:xfrm>
          <a:prstGeom prst="rect">
            <a:avLst/>
          </a:prstGeom>
        </p:spPr>
      </p:pic>
      <p:pic>
        <p:nvPicPr>
          <p:cNvPr id="21" name="Graphic 20" descr="Grinning face with solid fill">
            <a:extLst>
              <a:ext uri="{FF2B5EF4-FFF2-40B4-BE49-F238E27FC236}">
                <a16:creationId xmlns:a16="http://schemas.microsoft.com/office/drawing/2014/main" id="{38E6F56E-F4C0-481C-9658-6136A28EC9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21558" y="5639773"/>
            <a:ext cx="428935" cy="42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059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406</TotalTime>
  <Words>106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 Experience Journey Mapping</dc:title>
  <dc:creator>Anna Parson</dc:creator>
  <cp:lastModifiedBy>Asuncion, Mark Anthony</cp:lastModifiedBy>
  <cp:revision>7</cp:revision>
  <dcterms:created xsi:type="dcterms:W3CDTF">2020-11-12T01:25:48Z</dcterms:created>
  <dcterms:modified xsi:type="dcterms:W3CDTF">2021-01-28T02:54:16Z</dcterms:modified>
</cp:coreProperties>
</file>